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sldIdLst>
    <p:sldId id="261" r:id="rId2"/>
  </p:sldIdLst>
  <p:sldSz cx="7775575" cy="10907713"/>
  <p:notesSz cx="6797675" cy="99266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44"/>
    <a:srgbClr val="6FBA2C"/>
    <a:srgbClr val="171C61"/>
    <a:srgbClr val="906E30"/>
    <a:srgbClr val="A4723A"/>
    <a:srgbClr val="664724"/>
    <a:srgbClr val="645226"/>
    <a:srgbClr val="640000"/>
    <a:srgbClr val="3E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6" d="100"/>
          <a:sy n="106" d="100"/>
        </p:scale>
        <p:origin x="-162" y="1530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65" tIns="45732" rIns="91465" bIns="45732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65" tIns="45732" rIns="91465" bIns="45732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2017/2/1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3450" y="1239838"/>
            <a:ext cx="23907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5" tIns="45732" rIns="91465" bIns="4573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65" tIns="45732" rIns="91465" bIns="4573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65" tIns="45732" rIns="91465" bIns="45732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65" tIns="45732" rIns="91465" bIns="45732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3CC5-A9B8-46A1-B8C3-70AA73E05D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84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" y="0"/>
            <a:ext cx="7776000" cy="8802888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2" y="4197955"/>
            <a:ext cx="1948912" cy="1261829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49" y="4055480"/>
            <a:ext cx="2094851" cy="1404304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29" y="4314620"/>
            <a:ext cx="2095210" cy="135587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25962" y="335395"/>
            <a:ext cx="4609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NPO</a:t>
            </a:r>
            <a:r>
              <a:rPr lang="ja-JP" altLang="en-US" sz="14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法人はまま</a:t>
            </a:r>
            <a:r>
              <a:rPr lang="ja-JP" altLang="en-US" sz="1400" dirty="0" err="1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</a:t>
            </a:r>
            <a:r>
              <a:rPr lang="ja-JP" altLang="en-US" sz="14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子どものこころを支える会</a:t>
            </a:r>
            <a:endParaRPr lang="en-US" altLang="ja-JP" sz="1400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第４回　ピンポイント研修会</a:t>
            </a:r>
            <a:endParaRPr lang="ja-JP" altLang="en-US" sz="14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7675" y="948404"/>
            <a:ext cx="5424948" cy="102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「</a:t>
            </a:r>
            <a:r>
              <a:rPr lang="ja-JP" altLang="en-US" sz="1600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この子、本当に</a:t>
            </a:r>
            <a:r>
              <a:rPr lang="en-US" altLang="ja-JP" sz="1600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ADHD</a:t>
            </a:r>
            <a:r>
              <a:rPr lang="ja-JP" altLang="en-US" sz="1600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だけ？」</a:t>
            </a:r>
            <a:endParaRPr lang="en-US" altLang="ja-JP" sz="1600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en-US" altLang="ja-JP" sz="1400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   </a:t>
            </a:r>
            <a:r>
              <a:rPr lang="ja-JP" altLang="en-US" sz="1200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～</a:t>
            </a:r>
            <a:r>
              <a:rPr lang="en-US" altLang="ja-JP" sz="1200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ADHD</a:t>
            </a:r>
            <a:r>
              <a:rPr lang="ja-JP" altLang="en-US" sz="1200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の基本と自閉症スペクトラム障害・虐待・</a:t>
            </a:r>
            <a:r>
              <a:rPr lang="en-US" altLang="ja-JP" sz="1200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 </a:t>
            </a:r>
            <a:r>
              <a:rPr lang="ja-JP" altLang="en-US" sz="1200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愛着の問題まで～</a:t>
            </a:r>
            <a:endParaRPr lang="en-US" altLang="ja-JP" sz="2000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2000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endParaRPr lang="en-US" altLang="ja-JP" sz="2000" dirty="0" smtClean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2000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　 </a:t>
            </a:r>
            <a:r>
              <a:rPr lang="ja-JP" altLang="en-US" sz="1800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講 師：藤田　</a:t>
            </a:r>
            <a:r>
              <a:rPr lang="ja-JP" altLang="en-US" sz="1800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梓</a:t>
            </a:r>
            <a:r>
              <a:rPr lang="ja-JP" altLang="en-US" sz="1800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 先生</a:t>
            </a:r>
            <a:r>
              <a:rPr lang="ja-JP" altLang="en-US" sz="1400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（天竜病院／児童精神科医）</a:t>
            </a:r>
            <a:endParaRPr lang="en-US" altLang="ja-JP" sz="1400" dirty="0" smtClean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011860" y="419814"/>
            <a:ext cx="222997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ja-JP" altLang="en-US" sz="2400" dirty="0" smtClean="0">
                <a:solidFill>
                  <a:srgbClr val="009944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参加費</a:t>
            </a:r>
          </a:p>
          <a:p>
            <a:pPr algn="ctr">
              <a:lnSpc>
                <a:spcPts val="2500"/>
              </a:lnSpc>
            </a:pPr>
            <a:r>
              <a:rPr lang="ja-JP" altLang="en-US" sz="2000" dirty="0" smtClean="0">
                <a:solidFill>
                  <a:srgbClr val="009944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</a:t>
            </a:r>
            <a:r>
              <a:rPr lang="ja-JP" altLang="en-US" sz="1800" dirty="0" smtClean="0">
                <a:solidFill>
                  <a:srgbClr val="009944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会　員　 </a:t>
            </a:r>
            <a:r>
              <a:rPr lang="en-US" altLang="ja-JP" sz="1800" dirty="0" smtClean="0">
                <a:solidFill>
                  <a:srgbClr val="009944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500</a:t>
            </a:r>
            <a:r>
              <a:rPr lang="ja-JP" altLang="en-US" sz="1800" dirty="0" smtClean="0">
                <a:solidFill>
                  <a:srgbClr val="009944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円</a:t>
            </a:r>
            <a:endParaRPr lang="en-US" altLang="ja-JP" sz="1800" dirty="0" smtClean="0">
              <a:solidFill>
                <a:srgbClr val="009944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sz="1800" dirty="0" smtClean="0">
                <a:solidFill>
                  <a:srgbClr val="009944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 非会員　</a:t>
            </a:r>
            <a:r>
              <a:rPr lang="en-US" altLang="ja-JP" sz="1800" dirty="0" smtClean="0">
                <a:solidFill>
                  <a:srgbClr val="009944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1,000</a:t>
            </a:r>
            <a:r>
              <a:rPr lang="ja-JP" altLang="en-US" sz="1800" dirty="0" smtClean="0">
                <a:solidFill>
                  <a:srgbClr val="009944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円</a:t>
            </a:r>
            <a:endParaRPr lang="ja-JP" altLang="en-US" sz="900" dirty="0">
              <a:solidFill>
                <a:srgbClr val="009944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3582" y="2770118"/>
            <a:ext cx="705062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171C6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子ども</a:t>
            </a:r>
            <a:r>
              <a:rPr lang="ja-JP" altLang="en-US" sz="2000" dirty="0" smtClean="0">
                <a:solidFill>
                  <a:srgbClr val="171C6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の本当の困り感に寄り添うために</a:t>
            </a:r>
            <a:r>
              <a:rPr lang="en-US" altLang="ja-JP" sz="2000" dirty="0" smtClean="0">
                <a:solidFill>
                  <a:srgbClr val="171C6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…</a:t>
            </a:r>
          </a:p>
          <a:p>
            <a:r>
              <a:rPr lang="ja-JP" altLang="en-US" sz="1600" dirty="0" smtClean="0">
                <a:solidFill>
                  <a:srgbClr val="171C6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病院場面で出会う子どもたちを通して感じること、</a:t>
            </a:r>
            <a:r>
              <a:rPr lang="en-US" altLang="ja-JP" sz="1600" dirty="0" smtClean="0">
                <a:solidFill>
                  <a:srgbClr val="171C6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ADHD</a:t>
            </a:r>
            <a:r>
              <a:rPr lang="ja-JP" altLang="en-US" sz="1600" dirty="0" smtClean="0">
                <a:solidFill>
                  <a:srgbClr val="171C6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などのお子さんを抱える親御さんの実状などを通して、学校・保育・福祉現場で実際に子どもたちと接している先生方や専門職の方に、日々の関わりの一つのヒントとなる時間にしたいと思います。</a:t>
            </a:r>
            <a:endParaRPr lang="en-US" altLang="ja-JP" sz="2400" dirty="0">
              <a:solidFill>
                <a:srgbClr val="171C6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92427" y="4611105"/>
            <a:ext cx="16636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700" dirty="0" smtClean="0">
                <a:solidFill>
                  <a:srgbClr val="009944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子どもの現れについて</a:t>
            </a:r>
            <a:endParaRPr lang="en-US" altLang="ja-JP" sz="1700" dirty="0" smtClean="0">
              <a:solidFill>
                <a:srgbClr val="009944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013656" y="4487164"/>
            <a:ext cx="18677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700" dirty="0" smtClean="0">
                <a:solidFill>
                  <a:srgbClr val="009944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子どもの感じている世界とは</a:t>
            </a:r>
            <a:endParaRPr lang="ja-JP" altLang="en-US" sz="1700" dirty="0">
              <a:solidFill>
                <a:srgbClr val="009944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40433" y="4807994"/>
            <a:ext cx="186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700" dirty="0" smtClean="0">
                <a:solidFill>
                  <a:srgbClr val="009944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子どもたちが体験している現実</a:t>
            </a:r>
            <a:endParaRPr lang="ja-JP" altLang="en-US" sz="1700" dirty="0">
              <a:solidFill>
                <a:srgbClr val="009944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05435" y="7163320"/>
            <a:ext cx="842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</a:t>
            </a:r>
            <a:endParaRPr lang="zh-TW" altLang="en-US" sz="20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016920" y="7228627"/>
            <a:ext cx="252432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5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駐車場あり</a:t>
            </a:r>
            <a:r>
              <a:rPr lang="ja-JP" altLang="en-US" sz="105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（台数制限アリ）</a:t>
            </a:r>
            <a:endParaRPr lang="ja-JP" altLang="en-US" sz="105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954768" y="565940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日程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977774" y="618604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時間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977774" y="6679745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場所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2003692" y="5697874"/>
            <a:ext cx="287771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平成２９年２月</a:t>
            </a:r>
            <a:r>
              <a:rPr lang="ja-JP" altLang="en-US" sz="15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２２</a:t>
            </a:r>
            <a:r>
              <a:rPr lang="ja-JP" altLang="en-US" sz="15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日（水）</a:t>
            </a:r>
            <a:r>
              <a:rPr lang="ja-JP" altLang="en-US" sz="15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1957841" y="6212221"/>
            <a:ext cx="42242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１９：００～２１：００（受付１８：３０～）</a:t>
            </a:r>
            <a:endParaRPr lang="ja-JP" altLang="en-US" sz="15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002718" y="6763330"/>
            <a:ext cx="345479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5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浜松市福祉交流センター　２２会議室</a:t>
            </a:r>
            <a:endParaRPr lang="ja-JP" altLang="en-US" sz="15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97" y="7800435"/>
            <a:ext cx="872189" cy="78587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47" y="7349776"/>
            <a:ext cx="1608314" cy="137350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75" y="7820341"/>
            <a:ext cx="869764" cy="746064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52132" y="9408661"/>
            <a:ext cx="1395609" cy="646331"/>
          </a:xfrm>
          <a:prstGeom prst="rect">
            <a:avLst/>
          </a:prstGeom>
          <a:solidFill>
            <a:srgbClr val="009944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申込み＆</a:t>
            </a:r>
            <a:endParaRPr kumimoji="1" lang="en-US" altLang="ja-JP" sz="1800" dirty="0" smtClean="0"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kumimoji="1" lang="ja-JP" altLang="en-US" sz="1800" dirty="0" smtClean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 問い合せ先</a:t>
            </a:r>
            <a:endParaRPr kumimoji="1" lang="ja-JP" altLang="en-US" sz="1800" dirty="0"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830738" y="9251108"/>
            <a:ext cx="5683473" cy="1384995"/>
          </a:xfrm>
          <a:prstGeom prst="rect">
            <a:avLst/>
          </a:prstGeom>
          <a:solidFill>
            <a:srgbClr val="6FBA2C"/>
          </a:solidFill>
        </p:spPr>
        <p:txBody>
          <a:bodyPr wrap="square" rtlCol="0">
            <a:spAutoFit/>
          </a:bodyPr>
          <a:lstStyle/>
          <a:p>
            <a:r>
              <a:rPr lang="ja-JP" altLang="en-US" sz="13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①氏名、②所属、③職種、④ご連絡先</a:t>
            </a:r>
            <a:r>
              <a:rPr lang="ja-JP" altLang="en-US" sz="13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メールアドレス、⑤会員・非会員</a:t>
            </a:r>
            <a:endParaRPr lang="en-US" altLang="ja-JP" sz="13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を明記の上、</a:t>
            </a:r>
            <a:endParaRPr lang="en-US" altLang="ja-JP" sz="13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3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平成２</a:t>
            </a:r>
            <a:r>
              <a:rPr lang="en-US" altLang="ja-JP" sz="13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3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3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3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月１８日（土）</a:t>
            </a:r>
            <a:r>
              <a:rPr lang="ja-JP" altLang="en-US" sz="13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までに下記メールアドレスへお送り</a:t>
            </a:r>
            <a:r>
              <a:rPr lang="ja-JP" altLang="en-US" sz="13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ください。</a:t>
            </a:r>
            <a:endParaRPr lang="en-US" altLang="ja-JP" sz="13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300" b="1" dirty="0">
              <a:solidFill>
                <a:schemeClr val="bg1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Mail</a:t>
            </a:r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hama.kodomosmile@gmail.com</a:t>
            </a:r>
          </a:p>
          <a:p>
            <a: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053-545-3443</a:t>
            </a:r>
            <a:r>
              <a:rPr lang="en-US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メンタルクリニック・ダダ内　野呂</a:t>
            </a:r>
            <a:r>
              <a:rPr lang="en-US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sp>
        <p:nvSpPr>
          <p:cNvPr id="26" name="テキスト ボックス 31"/>
          <p:cNvSpPr txBox="1"/>
          <p:nvPr/>
        </p:nvSpPr>
        <p:spPr>
          <a:xfrm>
            <a:off x="592427" y="2079846"/>
            <a:ext cx="6361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メイリオ" panose="020B0604030504040204" pitchFamily="50" charset="-128"/>
              </a:rPr>
              <a:t> </a:t>
            </a:r>
            <a:r>
              <a:rPr lang="ja-JP" altLang="en-US" sz="1600" b="1" dirty="0" smtClean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メイリオ" panose="020B0604030504040204" pitchFamily="50" charset="-128"/>
              </a:rPr>
              <a:t> 対 象：教育・保育、福祉、医療などに携わる専門職の方 </a:t>
            </a:r>
            <a:endParaRPr lang="ja-JP" altLang="en-US" sz="1600" b="1" dirty="0">
              <a:solidFill>
                <a:schemeClr val="bg1"/>
              </a:solidFill>
              <a:latin typeface="HGS明朝E" panose="02020900000000000000" pitchFamily="18" charset="-128"/>
              <a:ea typeface="HGS明朝E" panose="020209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42" name="テキスト ボックス 18"/>
          <p:cNvSpPr txBox="1"/>
          <p:nvPr/>
        </p:nvSpPr>
        <p:spPr>
          <a:xfrm>
            <a:off x="2179636" y="8895028"/>
            <a:ext cx="4868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300" dirty="0">
                <a:solidFill>
                  <a:srgbClr val="00994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NPO</a:t>
            </a:r>
            <a:r>
              <a:rPr lang="ja-JP" altLang="en-US" sz="1300" dirty="0">
                <a:solidFill>
                  <a:srgbClr val="00994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法人　</a:t>
            </a:r>
            <a:r>
              <a:rPr lang="ja-JP" altLang="en-US" sz="1300" dirty="0" smtClean="0">
                <a:solidFill>
                  <a:srgbClr val="00994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1300" dirty="0">
                <a:solidFill>
                  <a:srgbClr val="00994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ままつ子どものこころを支える</a:t>
            </a:r>
            <a:r>
              <a:rPr lang="ja-JP" altLang="en-US" sz="1300" dirty="0" smtClean="0">
                <a:solidFill>
                  <a:srgbClr val="00994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会すまいる事務局</a:t>
            </a:r>
            <a:endParaRPr lang="ja-JP" altLang="en-US" sz="1300" dirty="0">
              <a:solidFill>
                <a:srgbClr val="00994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175</Words>
  <Application>Microsoft Office PowerPoint</Application>
  <PresentationFormat>ユーザー設定</PresentationFormat>
  <Paragraphs>33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赤星真人(d006033)</dc:creator>
  <cp:lastModifiedBy>Medical Corporation Shikukai</cp:lastModifiedBy>
  <cp:revision>44</cp:revision>
  <cp:lastPrinted>2017-02-01T00:10:50Z</cp:lastPrinted>
  <dcterms:created xsi:type="dcterms:W3CDTF">2013-08-07T01:16:52Z</dcterms:created>
  <dcterms:modified xsi:type="dcterms:W3CDTF">2017-02-01T00:11:39Z</dcterms:modified>
</cp:coreProperties>
</file>